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83" r:id="rId11"/>
    <p:sldId id="267" r:id="rId12"/>
    <p:sldId id="284" r:id="rId13"/>
    <p:sldId id="285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18/01/18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18/01/18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viweb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changes.state.gov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migrer.com/" TargetMode="External"/><Relationship Id="rId3" Type="http://schemas.openxmlformats.org/officeDocument/2006/relationships/hyperlink" Target="http://www.cic.gc.ca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ericawelcome.com/types-de-visa/visa-j-1-trainee/" TargetMode="External"/><Relationship Id="rId3" Type="http://schemas.openxmlformats.org/officeDocument/2006/relationships/hyperlink" Target="http://www.americawelcome.com/infos-pratiques/securite-sociale-americaine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welcome.com/eligibilite/le-formulaire-ds-2019/" TargetMode="External"/><Relationship Id="rId4" Type="http://schemas.openxmlformats.org/officeDocument/2006/relationships/hyperlink" Target="http://www.americawelcome.com/qui-sommes-nous/sponsor-visa-j1/" TargetMode="External"/><Relationship Id="rId5" Type="http://schemas.openxmlformats.org/officeDocument/2006/relationships/hyperlink" Target="http://www.americawelcome.com/eligibilite/sevis/" TargetMode="External"/><Relationship Id="rId6" Type="http://schemas.openxmlformats.org/officeDocument/2006/relationships/hyperlink" Target="http://www.americawelcome.com/infos-pratiques/assurance-medical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ench.france.usembassy.gov/niv/echanges-formations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french.france.usembassy.gov/niv/echanges-formations.html" TargetMode="External"/><Relationship Id="rId4" Type="http://schemas.openxmlformats.org/officeDocument/2006/relationships/hyperlink" Target="http://photos.state.gov/libraries/france/5/visafr/niv-etudiants-agent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ericawelcome.com/visa-j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Partir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l’étranger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7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Taiwan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</a:t>
            </a:r>
            <a:r>
              <a:rPr lang="en-US" dirty="0" err="1" smtClean="0"/>
              <a:t>d’économies</a:t>
            </a:r>
            <a:r>
              <a:rPr lang="en-US" dirty="0" smtClean="0"/>
              <a:t> </a:t>
            </a:r>
            <a:r>
              <a:rPr lang="en-US" dirty="0" err="1" smtClean="0"/>
              <a:t>suffisantes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err="1"/>
              <a:t>maladie</a:t>
            </a:r>
            <a:r>
              <a:rPr lang="en-US" dirty="0"/>
              <a:t>, </a:t>
            </a:r>
            <a:r>
              <a:rPr lang="en-US" dirty="0" err="1"/>
              <a:t>hospitalisation</a:t>
            </a:r>
            <a:r>
              <a:rPr lang="en-US" dirty="0"/>
              <a:t>, </a:t>
            </a:r>
            <a:r>
              <a:rPr lang="en-US" dirty="0" err="1"/>
              <a:t>rapatriement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r>
              <a:rPr lang="en-US" dirty="0"/>
              <a:t>Quota </a:t>
            </a:r>
            <a:r>
              <a:rPr lang="en-US" dirty="0" err="1"/>
              <a:t>suffisant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2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Hong-Kong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de </a:t>
            </a:r>
            <a:r>
              <a:rPr lang="en-US" dirty="0" smtClean="0"/>
              <a:t>$25,000 (€3000)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err="1"/>
              <a:t>maladie</a:t>
            </a:r>
            <a:r>
              <a:rPr lang="en-US" dirty="0"/>
              <a:t>, </a:t>
            </a:r>
            <a:r>
              <a:rPr lang="en-US" dirty="0" err="1"/>
              <a:t>hospitalisation</a:t>
            </a:r>
            <a:r>
              <a:rPr lang="en-US" dirty="0"/>
              <a:t>, </a:t>
            </a:r>
            <a:r>
              <a:rPr lang="en-US" dirty="0" err="1"/>
              <a:t>rapatriement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r>
              <a:rPr lang="en-US" dirty="0"/>
              <a:t>Quota </a:t>
            </a:r>
            <a:r>
              <a:rPr lang="en-US" dirty="0" smtClean="0"/>
              <a:t>: 500 places en 2016 (en 2015 le quota a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atteint</a:t>
            </a:r>
            <a:r>
              <a:rPr lang="en-US" dirty="0" smtClean="0"/>
              <a:t> en </a:t>
            </a:r>
            <a:r>
              <a:rPr lang="en-US" dirty="0" err="1" smtClean="0"/>
              <a:t>octobre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8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Chili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</a:t>
            </a:r>
            <a:r>
              <a:rPr lang="en-US" dirty="0" smtClean="0"/>
              <a:t>35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de </a:t>
            </a:r>
            <a:r>
              <a:rPr lang="en-US" dirty="0" smtClean="0"/>
              <a:t>€2500 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smtClean="0"/>
              <a:t>santé, </a:t>
            </a:r>
            <a:r>
              <a:rPr lang="en-US" dirty="0" err="1"/>
              <a:t>rapatriement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r>
              <a:rPr lang="en-US" dirty="0"/>
              <a:t>Quota : </a:t>
            </a:r>
            <a:r>
              <a:rPr lang="en-US" dirty="0" err="1" smtClean="0"/>
              <a:t>semble</a:t>
            </a:r>
            <a:r>
              <a:rPr lang="en-US" dirty="0" smtClean="0"/>
              <a:t> </a:t>
            </a:r>
            <a:r>
              <a:rPr lang="en-US" dirty="0" err="1" smtClean="0"/>
              <a:t>suffisant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502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Colombie, Brésil, Mexique, Uruguay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</a:t>
            </a:r>
            <a:r>
              <a:rPr lang="en-US" dirty="0" err="1"/>
              <a:t>d’économies</a:t>
            </a:r>
            <a:r>
              <a:rPr lang="en-US" dirty="0"/>
              <a:t> </a:t>
            </a:r>
            <a:r>
              <a:rPr lang="en-US" dirty="0" err="1"/>
              <a:t>suffisantes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err="1" smtClean="0"/>
              <a:t>obligatoire</a:t>
            </a:r>
            <a:endParaRPr lang="en-US" dirty="0"/>
          </a:p>
          <a:p>
            <a:r>
              <a:rPr lang="en-US" dirty="0"/>
              <a:t>Quota </a:t>
            </a:r>
            <a:r>
              <a:rPr lang="en-US" dirty="0" err="1" smtClean="0"/>
              <a:t>à</a:t>
            </a:r>
            <a:r>
              <a:rPr lang="en-US" dirty="0" smtClean="0"/>
              <a:t> priori </a:t>
            </a:r>
            <a:r>
              <a:rPr lang="en-US" dirty="0" err="1" smtClean="0"/>
              <a:t>suffisant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84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Russie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</a:t>
            </a:r>
            <a:r>
              <a:rPr lang="en-US" dirty="0" err="1" smtClean="0"/>
              <a:t>d’économies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Assurance </a:t>
            </a:r>
            <a:r>
              <a:rPr lang="en-US" dirty="0" err="1" smtClean="0"/>
              <a:t>recommandée</a:t>
            </a:r>
            <a:endParaRPr lang="en-US" dirty="0"/>
          </a:p>
          <a:p>
            <a:r>
              <a:rPr lang="en-US" dirty="0"/>
              <a:t>Quota </a:t>
            </a:r>
            <a:r>
              <a:rPr lang="en-US" dirty="0" err="1" smtClean="0"/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atteint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2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Volontariat</a:t>
            </a:r>
            <a:r>
              <a:rPr lang="en-US" dirty="0" smtClean="0"/>
              <a:t> International en </a:t>
            </a:r>
            <a:r>
              <a:rPr lang="en-US" dirty="0" err="1" smtClean="0"/>
              <a:t>Entreprise</a:t>
            </a:r>
            <a:endParaRPr lang="en-US" dirty="0" smtClean="0"/>
          </a:p>
          <a:p>
            <a:r>
              <a:rPr lang="en-US" dirty="0" smtClean="0"/>
              <a:t>Mission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entreprise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l’étranger</a:t>
            </a:r>
            <a:endParaRPr lang="en-US" dirty="0" smtClean="0"/>
          </a:p>
          <a:p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démarchez</a:t>
            </a:r>
            <a:r>
              <a:rPr lang="en-US" dirty="0" smtClean="0"/>
              <a:t> </a:t>
            </a:r>
            <a:r>
              <a:rPr lang="en-US" dirty="0" err="1" smtClean="0"/>
              <a:t>vous-mêmes</a:t>
            </a:r>
            <a:r>
              <a:rPr lang="en-US" dirty="0" smtClean="0"/>
              <a:t> </a:t>
            </a:r>
            <a:r>
              <a:rPr lang="en-US" dirty="0" err="1" smtClean="0"/>
              <a:t>soit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consultez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www.civiweb.com</a:t>
            </a:r>
            <a:endParaRPr lang="en-US" dirty="0" smtClean="0"/>
          </a:p>
          <a:p>
            <a:r>
              <a:rPr lang="en-US" dirty="0" smtClean="0"/>
              <a:t>En 2015 </a:t>
            </a:r>
            <a:r>
              <a:rPr lang="en-US" dirty="0" err="1" smtClean="0"/>
              <a:t>près</a:t>
            </a:r>
            <a:r>
              <a:rPr lang="en-US" dirty="0" smtClean="0"/>
              <a:t> de 9000 VIE en poste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à</a:t>
            </a:r>
            <a:r>
              <a:rPr lang="en-US" dirty="0" smtClean="0"/>
              <a:t> 24 </a:t>
            </a:r>
            <a:r>
              <a:rPr lang="en-US" dirty="0" err="1" smtClean="0"/>
              <a:t>mois</a:t>
            </a:r>
            <a:r>
              <a:rPr lang="en-US" dirty="0" smtClean="0"/>
              <a:t>, </a:t>
            </a:r>
            <a:r>
              <a:rPr lang="en-US" dirty="0" err="1" smtClean="0"/>
              <a:t>renouvelable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limite</a:t>
            </a:r>
            <a:r>
              <a:rPr lang="en-US" dirty="0" smtClean="0"/>
              <a:t> de 24 </a:t>
            </a:r>
            <a:r>
              <a:rPr lang="en-US" dirty="0" err="1" smtClean="0"/>
              <a:t>mois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76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Pair aux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</a:rPr>
              <a:t>Visa</a:t>
            </a:r>
            <a:r>
              <a:rPr lang="en-US" sz="2800" dirty="0"/>
              <a:t>. Premier </a:t>
            </a:r>
            <a:r>
              <a:rPr lang="en-US" sz="2800" dirty="0" err="1"/>
              <a:t>impératif</a:t>
            </a:r>
            <a:r>
              <a:rPr lang="en-US" sz="2800" dirty="0"/>
              <a:t> : </a:t>
            </a:r>
            <a:r>
              <a:rPr lang="en-US" sz="2800" dirty="0" err="1"/>
              <a:t>il</a:t>
            </a:r>
            <a:r>
              <a:rPr lang="en-US" sz="2800" dirty="0"/>
              <a:t> </a:t>
            </a:r>
            <a:r>
              <a:rPr lang="en-US" sz="2800" dirty="0" err="1"/>
              <a:t>faut</a:t>
            </a:r>
            <a:r>
              <a:rPr lang="en-US" sz="2800" dirty="0"/>
              <a:t> passer par un </a:t>
            </a:r>
            <a:r>
              <a:rPr lang="en-US" sz="2800" dirty="0" err="1"/>
              <a:t>organisme</a:t>
            </a:r>
            <a:r>
              <a:rPr lang="en-US" sz="2800" dirty="0"/>
              <a:t> de placement pour </a:t>
            </a:r>
            <a:r>
              <a:rPr lang="en-US" sz="2800" dirty="0" err="1"/>
              <a:t>obtenir</a:t>
            </a:r>
            <a:r>
              <a:rPr lang="en-US" sz="2800" dirty="0"/>
              <a:t> un visa </a:t>
            </a:r>
            <a:r>
              <a:rPr lang="en-US" sz="2800" dirty="0" err="1"/>
              <a:t>spécifique</a:t>
            </a:r>
            <a:r>
              <a:rPr lang="en-US" sz="2800" dirty="0"/>
              <a:t> de </a:t>
            </a:r>
            <a:r>
              <a:rPr lang="en-US" sz="2800" dirty="0" err="1"/>
              <a:t>séjour</a:t>
            </a:r>
            <a:r>
              <a:rPr lang="en-US" sz="2800" dirty="0"/>
              <a:t> </a:t>
            </a:r>
            <a:r>
              <a:rPr lang="en-US" sz="2800" dirty="0" err="1"/>
              <a:t>temporaire</a:t>
            </a:r>
            <a:r>
              <a:rPr lang="en-US" sz="2800" dirty="0"/>
              <a:t> </a:t>
            </a:r>
            <a:r>
              <a:rPr lang="en-US" sz="2800" dirty="0" err="1"/>
              <a:t>catégorie</a:t>
            </a:r>
            <a:r>
              <a:rPr lang="en-US" sz="2800" dirty="0"/>
              <a:t> « </a:t>
            </a:r>
            <a:r>
              <a:rPr lang="en-US" sz="2800" dirty="0" err="1"/>
              <a:t>séjour</a:t>
            </a:r>
            <a:r>
              <a:rPr lang="en-US" sz="2800" dirty="0"/>
              <a:t> au pair »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 err="1"/>
              <a:t>Ce</a:t>
            </a:r>
            <a:r>
              <a:rPr lang="en-US" sz="2800" dirty="0"/>
              <a:t> visa, </a:t>
            </a:r>
            <a:r>
              <a:rPr lang="en-US" sz="2800" dirty="0" err="1"/>
              <a:t>appelé</a:t>
            </a:r>
            <a:r>
              <a:rPr lang="en-US" sz="2800" dirty="0"/>
              <a:t> « Visa J-1 », </a:t>
            </a:r>
            <a:r>
              <a:rPr lang="en-US" sz="2800" dirty="0" err="1"/>
              <a:t>inclut</a:t>
            </a:r>
            <a:r>
              <a:rPr lang="en-US" sz="2800" dirty="0"/>
              <a:t> 2 </a:t>
            </a:r>
            <a:r>
              <a:rPr lang="en-US" sz="2800" dirty="0" err="1"/>
              <a:t>semaines</a:t>
            </a:r>
            <a:r>
              <a:rPr lang="en-US" sz="2800" dirty="0"/>
              <a:t> de </a:t>
            </a:r>
            <a:r>
              <a:rPr lang="en-US" sz="2800" dirty="0" err="1"/>
              <a:t>congés</a:t>
            </a:r>
            <a:r>
              <a:rPr lang="en-US" sz="2800" dirty="0"/>
              <a:t> </a:t>
            </a:r>
            <a:r>
              <a:rPr lang="en-US" sz="2800" dirty="0" err="1"/>
              <a:t>payés</a:t>
            </a:r>
            <a:r>
              <a:rPr lang="en-US" sz="2800" dirty="0"/>
              <a:t> </a:t>
            </a:r>
            <a:r>
              <a:rPr lang="en-US" sz="2800" dirty="0" err="1"/>
              <a:t>à</a:t>
            </a:r>
            <a:r>
              <a:rPr lang="en-US" sz="2800" dirty="0"/>
              <a:t> </a:t>
            </a:r>
            <a:r>
              <a:rPr lang="en-US" sz="2800" dirty="0" err="1"/>
              <a:t>prendre</a:t>
            </a:r>
            <a:r>
              <a:rPr lang="en-US" sz="2800" dirty="0"/>
              <a:t> en accord avec la </a:t>
            </a:r>
            <a:r>
              <a:rPr lang="en-US" sz="2800" dirty="0" err="1"/>
              <a:t>famille</a:t>
            </a:r>
            <a:r>
              <a:rPr lang="en-US" sz="2800" dirty="0"/>
              <a:t>, plus 4 </a:t>
            </a:r>
            <a:r>
              <a:rPr lang="en-US" sz="2800" dirty="0" err="1"/>
              <a:t>semaines</a:t>
            </a:r>
            <a:r>
              <a:rPr lang="en-US" sz="2800" dirty="0"/>
              <a:t> </a:t>
            </a:r>
            <a:r>
              <a:rPr lang="en-US" sz="2800" dirty="0" err="1"/>
              <a:t>d’extension</a:t>
            </a:r>
            <a:r>
              <a:rPr lang="en-US" sz="2800" dirty="0"/>
              <a:t> de visa en fin de </a:t>
            </a:r>
            <a:r>
              <a:rPr lang="en-US" sz="2800" dirty="0" err="1"/>
              <a:t>séjour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90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pair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Organisme</a:t>
            </a:r>
            <a:r>
              <a:rPr lang="en-US" sz="2800" b="1" dirty="0">
                <a:solidFill>
                  <a:srgbClr val="FF0000"/>
                </a:solidFill>
              </a:rPr>
              <a:t> de placement</a:t>
            </a:r>
            <a:r>
              <a:rPr lang="en-US" sz="2800" dirty="0"/>
              <a:t>. </a:t>
            </a:r>
            <a:r>
              <a:rPr lang="en-US" sz="2800" dirty="0" err="1"/>
              <a:t>Ce</a:t>
            </a:r>
            <a:r>
              <a:rPr lang="en-US" sz="2800" dirty="0"/>
              <a:t> </a:t>
            </a:r>
            <a:r>
              <a:rPr lang="en-US" sz="2800" dirty="0" err="1"/>
              <a:t>permis</a:t>
            </a:r>
            <a:r>
              <a:rPr lang="en-US" sz="2800" dirty="0"/>
              <a:t> de </a:t>
            </a:r>
            <a:r>
              <a:rPr lang="en-US" sz="2800" dirty="0" err="1"/>
              <a:t>séjour</a:t>
            </a:r>
            <a:r>
              <a:rPr lang="en-US" sz="2800" dirty="0"/>
              <a:t> de 13 </a:t>
            </a:r>
            <a:r>
              <a:rPr lang="en-US" sz="2800" dirty="0" err="1"/>
              <a:t>mois</a:t>
            </a:r>
            <a:r>
              <a:rPr lang="en-US" sz="2800" dirty="0"/>
              <a:t> </a:t>
            </a:r>
            <a:r>
              <a:rPr lang="en-US" sz="2800" dirty="0" err="1"/>
              <a:t>n’est</a:t>
            </a:r>
            <a:r>
              <a:rPr lang="en-US" sz="2800" dirty="0"/>
              <a:t> possible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dans</a:t>
            </a:r>
            <a:r>
              <a:rPr lang="en-US" sz="2800" dirty="0"/>
              <a:t> le cadre d’un </a:t>
            </a:r>
            <a:r>
              <a:rPr lang="en-US" sz="2800" dirty="0" err="1"/>
              <a:t>programme</a:t>
            </a:r>
            <a:r>
              <a:rPr lang="en-US" sz="2800" dirty="0"/>
              <a:t> </a:t>
            </a:r>
            <a:r>
              <a:rPr lang="en-US" sz="2800" dirty="0" err="1"/>
              <a:t>d’échanges</a:t>
            </a:r>
            <a:r>
              <a:rPr lang="en-US" sz="2800" dirty="0"/>
              <a:t>, via un </a:t>
            </a:r>
            <a:r>
              <a:rPr lang="en-US" sz="2800" dirty="0" err="1"/>
              <a:t>organisme</a:t>
            </a:r>
            <a:r>
              <a:rPr lang="en-US" sz="2800" dirty="0"/>
              <a:t> </a:t>
            </a:r>
            <a:r>
              <a:rPr lang="en-US" sz="2800" dirty="0" err="1"/>
              <a:t>agréé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/>
              <a:t>L</a:t>
            </a:r>
            <a:r>
              <a:rPr lang="en-US" sz="2800" dirty="0" err="1" smtClean="0"/>
              <a:t>iste</a:t>
            </a:r>
            <a:r>
              <a:rPr lang="en-US" sz="2800" dirty="0" smtClean="0"/>
              <a:t> </a:t>
            </a:r>
            <a:r>
              <a:rPr lang="en-US" sz="2800" dirty="0"/>
              <a:t>des </a:t>
            </a:r>
            <a:r>
              <a:rPr lang="en-US" sz="2800" dirty="0" err="1"/>
              <a:t>organismes</a:t>
            </a:r>
            <a:r>
              <a:rPr lang="en-US" sz="2800" dirty="0"/>
              <a:t> </a:t>
            </a:r>
            <a:r>
              <a:rPr lang="en-US" sz="2800" dirty="0" err="1"/>
              <a:t>sur</a:t>
            </a:r>
            <a:r>
              <a:rPr lang="en-US" sz="2800" dirty="0"/>
              <a:t> le site de </a:t>
            </a:r>
            <a:r>
              <a:rPr lang="en-US" sz="2800" dirty="0" err="1"/>
              <a:t>l’ambassade</a:t>
            </a:r>
            <a:r>
              <a:rPr lang="en-US" sz="2800" dirty="0"/>
              <a:t> des </a:t>
            </a:r>
            <a:r>
              <a:rPr lang="en-US" sz="2800" dirty="0" err="1"/>
              <a:t>États-Unis</a:t>
            </a:r>
            <a:r>
              <a:rPr lang="en-US" sz="2800" dirty="0"/>
              <a:t>, </a:t>
            </a:r>
            <a:r>
              <a:rPr lang="en-US" sz="2800" dirty="0" err="1"/>
              <a:t>rubrique</a:t>
            </a:r>
            <a:r>
              <a:rPr lang="en-US" sz="2800" dirty="0"/>
              <a:t> J-1 </a:t>
            </a:r>
            <a:r>
              <a:rPr lang="en-US" sz="2800" dirty="0" smtClean="0"/>
              <a:t>Visas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://exchanges.state.gov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810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Pair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Emploi</a:t>
            </a:r>
            <a:r>
              <a:rPr lang="en-US" sz="2800" b="1" dirty="0">
                <a:solidFill>
                  <a:srgbClr val="FF0000"/>
                </a:solidFill>
              </a:rPr>
              <a:t> du temps</a:t>
            </a:r>
            <a:r>
              <a:rPr lang="en-US" sz="2800" dirty="0"/>
              <a:t>. E</a:t>
            </a:r>
            <a:r>
              <a:rPr lang="en-US" sz="2800" dirty="0" smtClean="0"/>
              <a:t>nviron </a:t>
            </a:r>
            <a:r>
              <a:rPr lang="en-US" sz="2800" dirty="0"/>
              <a:t>45 </a:t>
            </a:r>
            <a:r>
              <a:rPr lang="en-US" sz="2800" dirty="0" err="1"/>
              <a:t>heures</a:t>
            </a:r>
            <a:r>
              <a:rPr lang="en-US" sz="2800" dirty="0"/>
              <a:t> (</a:t>
            </a:r>
            <a:r>
              <a:rPr lang="en-US" sz="2800" dirty="0" err="1"/>
              <a:t>contre</a:t>
            </a:r>
            <a:r>
              <a:rPr lang="en-US" sz="2800" dirty="0"/>
              <a:t> 35 en Europe) par </a:t>
            </a:r>
            <a:r>
              <a:rPr lang="en-US" sz="2800" dirty="0" err="1"/>
              <a:t>semaine</a:t>
            </a:r>
            <a:r>
              <a:rPr lang="en-US" sz="2800" dirty="0"/>
              <a:t> </a:t>
            </a:r>
            <a:r>
              <a:rPr lang="en-US" sz="2800" dirty="0" err="1"/>
              <a:t>dans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famille</a:t>
            </a:r>
            <a:r>
              <a:rPr lang="en-US" sz="2800" dirty="0"/>
              <a:t> </a:t>
            </a:r>
            <a:r>
              <a:rPr lang="en-US" sz="2800" dirty="0" err="1"/>
              <a:t>d’accueil</a:t>
            </a:r>
            <a:r>
              <a:rPr lang="en-US" sz="2800" dirty="0"/>
              <a:t>, </a:t>
            </a:r>
            <a:r>
              <a:rPr lang="en-US" sz="2800" dirty="0" err="1"/>
              <a:t>moyennant</a:t>
            </a:r>
            <a:r>
              <a:rPr lang="en-US" sz="2800" dirty="0"/>
              <a:t> 200 $ (150 €) environ par </a:t>
            </a:r>
            <a:r>
              <a:rPr lang="en-US" sz="2800" dirty="0" err="1"/>
              <a:t>semaine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/>
              <a:t>devez</a:t>
            </a:r>
            <a:r>
              <a:rPr lang="en-US" sz="2800" dirty="0"/>
              <a:t> </a:t>
            </a:r>
            <a:r>
              <a:rPr lang="en-US" sz="2800" dirty="0" err="1"/>
              <a:t>vous</a:t>
            </a:r>
            <a:r>
              <a:rPr lang="en-US" sz="2800" dirty="0"/>
              <a:t> </a:t>
            </a:r>
            <a:r>
              <a:rPr lang="en-US" sz="2800" dirty="0" err="1"/>
              <a:t>occuper</a:t>
            </a:r>
            <a:r>
              <a:rPr lang="en-US" sz="2800" dirty="0"/>
              <a:t> des </a:t>
            </a:r>
            <a:r>
              <a:rPr lang="en-US" sz="2800" dirty="0" err="1"/>
              <a:t>enfants</a:t>
            </a:r>
            <a:r>
              <a:rPr lang="en-US" sz="2800" dirty="0"/>
              <a:t>, </a:t>
            </a:r>
            <a:r>
              <a:rPr lang="en-US" sz="2800" dirty="0" err="1"/>
              <a:t>leur</a:t>
            </a:r>
            <a:r>
              <a:rPr lang="en-US" sz="2800" dirty="0"/>
              <a:t> </a:t>
            </a:r>
            <a:r>
              <a:rPr lang="en-US" sz="2800" dirty="0" err="1"/>
              <a:t>préparer</a:t>
            </a:r>
            <a:r>
              <a:rPr lang="en-US" sz="2800" dirty="0"/>
              <a:t> </a:t>
            </a:r>
            <a:r>
              <a:rPr lang="en-US" sz="2800" dirty="0" err="1"/>
              <a:t>à</a:t>
            </a:r>
            <a:r>
              <a:rPr lang="en-US" sz="2800" dirty="0"/>
              <a:t> manger, les </a:t>
            </a:r>
            <a:r>
              <a:rPr lang="en-US" sz="2800" dirty="0" err="1"/>
              <a:t>accompagner</a:t>
            </a:r>
            <a:r>
              <a:rPr lang="en-US" sz="2800" dirty="0"/>
              <a:t> </a:t>
            </a:r>
            <a:r>
              <a:rPr lang="en-US" sz="2800" dirty="0" err="1"/>
              <a:t>à</a:t>
            </a:r>
            <a:r>
              <a:rPr lang="en-US" sz="2800" dirty="0"/>
              <a:t> </a:t>
            </a:r>
            <a:r>
              <a:rPr lang="en-US" sz="2800" dirty="0" err="1"/>
              <a:t>l’école</a:t>
            </a:r>
            <a:r>
              <a:rPr lang="en-US" sz="2800" dirty="0"/>
              <a:t> et </a:t>
            </a:r>
            <a:r>
              <a:rPr lang="en-US" sz="2800" dirty="0" err="1"/>
              <a:t>à</a:t>
            </a:r>
            <a:r>
              <a:rPr lang="en-US" sz="2800" dirty="0"/>
              <a:t> </a:t>
            </a:r>
            <a:r>
              <a:rPr lang="en-US" sz="2800" dirty="0" err="1"/>
              <a:t>leurs</a:t>
            </a:r>
            <a:r>
              <a:rPr lang="en-US" sz="2800" dirty="0"/>
              <a:t> </a:t>
            </a:r>
            <a:r>
              <a:rPr lang="en-US" sz="2800" dirty="0" err="1"/>
              <a:t>acti</a:t>
            </a:r>
            <a:r>
              <a:rPr lang="en-US" dirty="0" err="1"/>
              <a:t>vités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7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Pair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Cours</a:t>
            </a:r>
            <a:r>
              <a:rPr lang="en-US" b="1" dirty="0">
                <a:solidFill>
                  <a:srgbClr val="FF0000"/>
                </a:solidFill>
              </a:rPr>
              <a:t> de langue</a:t>
            </a:r>
            <a:r>
              <a:rPr lang="en-US" dirty="0"/>
              <a:t>. </a:t>
            </a:r>
            <a:r>
              <a:rPr lang="en-US" dirty="0" err="1"/>
              <a:t>V</a:t>
            </a:r>
            <a:r>
              <a:rPr lang="en-US" dirty="0" err="1" smtClean="0"/>
              <a:t>ous</a:t>
            </a:r>
            <a:r>
              <a:rPr lang="en-US" dirty="0" smtClean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organiser</a:t>
            </a:r>
            <a:r>
              <a:rPr lang="en-US" dirty="0"/>
              <a:t> avec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d’accueil</a:t>
            </a:r>
            <a:r>
              <a:rPr lang="en-US" dirty="0"/>
              <a:t> pour </a:t>
            </a:r>
            <a:r>
              <a:rPr lang="en-US" dirty="0" err="1"/>
              <a:t>trouver</a:t>
            </a:r>
            <a:r>
              <a:rPr lang="en-US" dirty="0"/>
              <a:t> des moments pendant </a:t>
            </a:r>
            <a:r>
              <a:rPr lang="en-US" dirty="0" err="1"/>
              <a:t>lesquels</a:t>
            </a:r>
            <a:r>
              <a:rPr lang="en-US" dirty="0"/>
              <a:t> </a:t>
            </a:r>
            <a:r>
              <a:rPr lang="en-US" dirty="0" err="1"/>
              <a:t>suivre</a:t>
            </a:r>
            <a:r>
              <a:rPr lang="en-US" dirty="0"/>
              <a:t> des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d’anglais</a:t>
            </a:r>
            <a:r>
              <a:rPr lang="en-US" dirty="0"/>
              <a:t>.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absolument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r>
              <a:rPr lang="en-US" dirty="0"/>
              <a:t> aux </a:t>
            </a:r>
            <a:r>
              <a:rPr lang="en-US" dirty="0" err="1"/>
              <a:t>États-Unis</a:t>
            </a:r>
            <a:r>
              <a:rPr lang="en-US" dirty="0"/>
              <a:t> !</a:t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Les </a:t>
            </a:r>
            <a:r>
              <a:rPr lang="en-US" b="1" dirty="0">
                <a:solidFill>
                  <a:srgbClr val="FF0000"/>
                </a:solidFill>
              </a:rPr>
              <a:t>plus du visa au pair aux </a:t>
            </a:r>
            <a:r>
              <a:rPr lang="en-US" b="1" dirty="0" err="1">
                <a:solidFill>
                  <a:srgbClr val="FF0000"/>
                </a:solidFill>
              </a:rPr>
              <a:t>États-Unis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</a:t>
            </a:r>
            <a:r>
              <a:rPr lang="en-US" dirty="0" smtClean="0"/>
              <a:t>ourse </a:t>
            </a:r>
            <a:r>
              <a:rPr lang="en-US" dirty="0" err="1"/>
              <a:t>d’études</a:t>
            </a:r>
            <a:r>
              <a:rPr lang="en-US" dirty="0"/>
              <a:t> de 500 $ US pour </a:t>
            </a:r>
            <a:r>
              <a:rPr lang="en-US" dirty="0" err="1"/>
              <a:t>suivre</a:t>
            </a:r>
            <a:r>
              <a:rPr lang="en-US" dirty="0"/>
              <a:t> les </a:t>
            </a:r>
            <a:r>
              <a:rPr lang="en-US" dirty="0" err="1"/>
              <a:t>cours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choix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/>
              <a:t>couverture</a:t>
            </a:r>
            <a:r>
              <a:rPr lang="en-US" dirty="0"/>
              <a:t> </a:t>
            </a:r>
            <a:r>
              <a:rPr lang="en-US" dirty="0" err="1"/>
              <a:t>complète</a:t>
            </a:r>
            <a:r>
              <a:rPr lang="en-US" dirty="0"/>
              <a:t> : santé, </a:t>
            </a:r>
            <a:r>
              <a:rPr lang="en-US" dirty="0" err="1"/>
              <a:t>rapatriement</a:t>
            </a:r>
            <a:r>
              <a:rPr lang="en-US" dirty="0"/>
              <a:t> et </a:t>
            </a:r>
            <a:r>
              <a:rPr lang="en-US" dirty="0" err="1"/>
              <a:t>responsabilité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4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PVT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 Pair USA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ERASMUS PLUS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Etudes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Travailler</a:t>
            </a:r>
            <a:r>
              <a:rPr lang="en-US" dirty="0" smtClean="0"/>
              <a:t> en Europe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Travailler</a:t>
            </a:r>
            <a:r>
              <a:rPr lang="en-US" dirty="0" smtClean="0"/>
              <a:t> au Canada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Travailler</a:t>
            </a:r>
            <a:r>
              <a:rPr lang="en-US" dirty="0" smtClean="0"/>
              <a:t> aux </a:t>
            </a:r>
            <a:r>
              <a:rPr lang="en-US" dirty="0" err="1" smtClean="0"/>
              <a:t>Etats-Unis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37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ERASMUS 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Attention </a:t>
            </a:r>
            <a:r>
              <a:rPr lang="en-US" sz="3200" dirty="0" err="1" smtClean="0"/>
              <a:t>logement</a:t>
            </a:r>
            <a:r>
              <a:rPr lang="en-US" sz="3200" dirty="0" smtClean="0"/>
              <a:t>!</a:t>
            </a:r>
          </a:p>
          <a:p>
            <a:r>
              <a:rPr lang="en-US" sz="3200" dirty="0" err="1" smtClean="0"/>
              <a:t>Statut</a:t>
            </a:r>
            <a:r>
              <a:rPr lang="en-US" sz="3200" dirty="0" smtClean="0"/>
              <a:t> Formation </a:t>
            </a:r>
            <a:r>
              <a:rPr lang="en-US" sz="3200" dirty="0" err="1" smtClean="0"/>
              <a:t>Professionnelle</a:t>
            </a:r>
            <a:endParaRPr lang="en-US" sz="3200" dirty="0" smtClean="0"/>
          </a:p>
          <a:p>
            <a:r>
              <a:rPr lang="en-US" sz="3200" dirty="0" smtClean="0"/>
              <a:t>Questions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6163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Quebec: CEGEP, </a:t>
            </a:r>
            <a:r>
              <a:rPr lang="en-US" dirty="0" err="1" smtClean="0"/>
              <a:t>université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Ecosse</a:t>
            </a:r>
            <a:r>
              <a:rPr lang="en-US" dirty="0" smtClean="0"/>
              <a:t> (SAS)</a:t>
            </a:r>
            <a:endParaRPr lang="en-US" dirty="0" smtClean="0"/>
          </a:p>
          <a:p>
            <a:r>
              <a:rPr lang="en-US" dirty="0" smtClean="0"/>
              <a:t>Pays de </a:t>
            </a:r>
            <a:r>
              <a:rPr lang="en-US" dirty="0" err="1" smtClean="0"/>
              <a:t>Galles</a:t>
            </a:r>
            <a:r>
              <a:rPr lang="en-US" dirty="0" smtClean="0"/>
              <a:t> (4000£/an)</a:t>
            </a:r>
            <a:endParaRPr lang="en-US" dirty="0"/>
          </a:p>
        </p:txBody>
      </p:sp>
      <p:pic>
        <p:nvPicPr>
          <p:cNvPr id="4" name="Image 3" descr="Screen Shot 2018-01-18 at 18.20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23" y="2771402"/>
            <a:ext cx="7050628" cy="148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41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r>
              <a:rPr lang="en-US" dirty="0" smtClean="0"/>
              <a:t> en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Avec </a:t>
            </a:r>
            <a:r>
              <a:rPr lang="en-US" sz="3200" dirty="0" err="1" smtClean="0"/>
              <a:t>une</a:t>
            </a:r>
            <a:r>
              <a:rPr lang="en-US" sz="3200" dirty="0" smtClean="0"/>
              <a:t> </a:t>
            </a:r>
            <a:r>
              <a:rPr lang="en-US" sz="3200" dirty="0" err="1" smtClean="0"/>
              <a:t>nationalité</a:t>
            </a:r>
            <a:r>
              <a:rPr lang="en-US" sz="3200" dirty="0" smtClean="0"/>
              <a:t> </a:t>
            </a:r>
            <a:r>
              <a:rPr lang="en-US" sz="3200" dirty="0" err="1" smtClean="0"/>
              <a:t>européenne</a:t>
            </a:r>
            <a:r>
              <a:rPr lang="en-US" sz="3200" dirty="0" smtClean="0"/>
              <a:t>, </a:t>
            </a: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dirty="0" err="1" smtClean="0"/>
              <a:t>pouvez</a:t>
            </a:r>
            <a:r>
              <a:rPr lang="en-US" sz="3200" dirty="0" smtClean="0"/>
              <a:t> </a:t>
            </a:r>
            <a:r>
              <a:rPr lang="en-US" sz="3200" dirty="0" err="1" smtClean="0"/>
              <a:t>travailler</a:t>
            </a:r>
            <a:r>
              <a:rPr lang="en-US" sz="3200" dirty="0" smtClean="0"/>
              <a:t> </a:t>
            </a:r>
            <a:r>
              <a:rPr lang="en-US" sz="3200" dirty="0" err="1" smtClean="0"/>
              <a:t>n’importe</a:t>
            </a:r>
            <a:r>
              <a:rPr lang="en-US" sz="3200" dirty="0" smtClean="0"/>
              <a:t> </a:t>
            </a:r>
            <a:r>
              <a:rPr lang="en-US" sz="3200" dirty="0" err="1" smtClean="0"/>
              <a:t>où</a:t>
            </a:r>
            <a:r>
              <a:rPr lang="en-US" sz="3200" dirty="0"/>
              <a:t> </a:t>
            </a:r>
            <a:r>
              <a:rPr lang="en-US" sz="3200" dirty="0" err="1" smtClean="0"/>
              <a:t>dans</a:t>
            </a:r>
            <a:r>
              <a:rPr lang="en-US" sz="3200" dirty="0" smtClean="0"/>
              <a:t> </a:t>
            </a:r>
            <a:r>
              <a:rPr lang="en-US" sz="3200" dirty="0" err="1" smtClean="0"/>
              <a:t>l’Union</a:t>
            </a:r>
            <a:r>
              <a:rPr lang="en-US" sz="3200" dirty="0" smtClean="0"/>
              <a:t> </a:t>
            </a:r>
            <a:r>
              <a:rPr lang="en-US" sz="3200" dirty="0" err="1" smtClean="0"/>
              <a:t>Européenne</a:t>
            </a:r>
            <a:r>
              <a:rPr lang="en-US" sz="3200" dirty="0"/>
              <a:t> </a:t>
            </a:r>
            <a:r>
              <a:rPr lang="en-US" sz="3200" dirty="0" smtClean="0"/>
              <a:t>(sans visa!)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194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r>
              <a:rPr lang="en-US" dirty="0" smtClean="0"/>
              <a:t> au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Visa </a:t>
            </a:r>
            <a:r>
              <a:rPr lang="en-US" sz="2800" b="1" dirty="0" err="1" smtClean="0">
                <a:solidFill>
                  <a:srgbClr val="FF0000"/>
                </a:solidFill>
              </a:rPr>
              <a:t>temporaire</a:t>
            </a:r>
            <a:r>
              <a:rPr lang="en-US" sz="2800" b="1" dirty="0" smtClean="0">
                <a:solidFill>
                  <a:srgbClr val="FF0000"/>
                </a:solidFill>
              </a:rPr>
              <a:t> de travail</a:t>
            </a:r>
            <a:r>
              <a:rPr lang="en-US" sz="2800" dirty="0" smtClean="0"/>
              <a:t>: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faut</a:t>
            </a:r>
            <a:r>
              <a:rPr lang="en-US" sz="2800" dirty="0" smtClean="0"/>
              <a:t> déjà </a:t>
            </a:r>
            <a:r>
              <a:rPr lang="en-US" sz="2800" dirty="0" err="1" smtClean="0"/>
              <a:t>avoir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promesse</a:t>
            </a:r>
            <a:r>
              <a:rPr lang="en-US" sz="2800" dirty="0" smtClean="0"/>
              <a:t> </a:t>
            </a:r>
            <a:r>
              <a:rPr lang="en-US" sz="2800" dirty="0" err="1" smtClean="0"/>
              <a:t>d’embauche</a:t>
            </a:r>
            <a:r>
              <a:rPr lang="en-US" sz="2800" dirty="0" smtClean="0"/>
              <a:t> </a:t>
            </a:r>
            <a:r>
              <a:rPr lang="en-US" sz="2800" dirty="0" err="1" smtClean="0"/>
              <a:t>avant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l’obtenir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Plus simple (…) : faire un PVT </a:t>
            </a:r>
            <a:r>
              <a:rPr lang="en-US" sz="2800" dirty="0" err="1" smtClean="0"/>
              <a:t>puis</a:t>
            </a:r>
            <a:r>
              <a:rPr lang="en-US" sz="2800" dirty="0" smtClean="0"/>
              <a:t> demander un visa de </a:t>
            </a:r>
            <a:r>
              <a:rPr lang="en-US" sz="2800" dirty="0" err="1" smtClean="0"/>
              <a:t>résident</a:t>
            </a:r>
            <a:endParaRPr lang="en-US" sz="2800" dirty="0" smtClean="0"/>
          </a:p>
          <a:p>
            <a:r>
              <a:rPr lang="en-US" sz="2800" dirty="0" smtClean="0"/>
              <a:t>Se </a:t>
            </a:r>
            <a:r>
              <a:rPr lang="en-US" sz="2800" dirty="0" err="1" smtClean="0"/>
              <a:t>renseigner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http://www.immigrer.com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://www.cic.gc.ca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1823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Travailler</a:t>
            </a:r>
            <a:r>
              <a:rPr lang="en-US" dirty="0" smtClean="0"/>
              <a:t> aux USA, visa J1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Le visa J-1 </a:t>
            </a:r>
            <a:r>
              <a:rPr lang="en-US" b="1" dirty="0" err="1"/>
              <a:t>permet</a:t>
            </a:r>
            <a:r>
              <a:rPr lang="en-US" b="1" dirty="0"/>
              <a:t> :</a:t>
            </a:r>
            <a:endParaRPr lang="en-US" dirty="0"/>
          </a:p>
          <a:p>
            <a:pPr lvl="0"/>
            <a:r>
              <a:rPr lang="en-US" dirty="0" err="1"/>
              <a:t>D’effectuer</a:t>
            </a:r>
            <a:r>
              <a:rPr lang="en-US" dirty="0"/>
              <a:t> un stage de un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douze</a:t>
            </a:r>
            <a:r>
              <a:rPr lang="en-US" dirty="0"/>
              <a:t> </a:t>
            </a:r>
            <a:r>
              <a:rPr lang="en-US" dirty="0" err="1"/>
              <a:t>mois</a:t>
            </a:r>
            <a:r>
              <a:rPr lang="en-US" dirty="0"/>
              <a:t> (dix-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mois</a:t>
            </a:r>
            <a:r>
              <a:rPr lang="en-US" dirty="0"/>
              <a:t> pour la </a:t>
            </a:r>
            <a:r>
              <a:rPr lang="en-US" b="1" dirty="0">
                <a:hlinkClick r:id="rId2" tooltip="Visa J-1 Trainee"/>
              </a:rPr>
              <a:t>catégorie Trainee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D’obtenir</a:t>
            </a:r>
            <a:r>
              <a:rPr lang="en-US" dirty="0"/>
              <a:t> un </a:t>
            </a:r>
            <a:r>
              <a:rPr lang="en-US" dirty="0" err="1"/>
              <a:t>numéro</a:t>
            </a:r>
            <a:r>
              <a:rPr lang="en-US" dirty="0"/>
              <a:t> de </a:t>
            </a:r>
            <a:r>
              <a:rPr lang="en-US" b="1" dirty="0">
                <a:hlinkClick r:id="rId3" tooltip="Sécurité Sociale"/>
              </a:rPr>
              <a:t>Sécurité Sociale</a:t>
            </a:r>
            <a:endParaRPr lang="en-US" dirty="0"/>
          </a:p>
          <a:p>
            <a:pPr lvl="0"/>
            <a:r>
              <a:rPr lang="en-US" dirty="0"/>
              <a:t>De passer le </a:t>
            </a:r>
            <a:r>
              <a:rPr lang="en-US" dirty="0" err="1"/>
              <a:t>permis</a:t>
            </a:r>
            <a:r>
              <a:rPr lang="en-US" dirty="0"/>
              <a:t> de </a:t>
            </a:r>
            <a:r>
              <a:rPr lang="en-US" dirty="0" err="1"/>
              <a:t>conduire</a:t>
            </a:r>
            <a:r>
              <a:rPr lang="en-US" dirty="0"/>
              <a:t> </a:t>
            </a:r>
            <a:r>
              <a:rPr lang="en-US" dirty="0" err="1"/>
              <a:t>américain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D’entrer</a:t>
            </a:r>
            <a:r>
              <a:rPr lang="en-US" dirty="0"/>
              <a:t> et </a:t>
            </a:r>
            <a:r>
              <a:rPr lang="en-US" dirty="0" err="1"/>
              <a:t>sortir</a:t>
            </a:r>
            <a:r>
              <a:rPr lang="en-US" dirty="0"/>
              <a:t> du </a:t>
            </a:r>
            <a:r>
              <a:rPr lang="en-US" dirty="0" err="1"/>
              <a:t>territoire</a:t>
            </a:r>
            <a:r>
              <a:rPr lang="en-US" dirty="0"/>
              <a:t> </a:t>
            </a:r>
            <a:r>
              <a:rPr lang="en-US" dirty="0" err="1"/>
              <a:t>américain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(</a:t>
            </a:r>
            <a:r>
              <a:rPr lang="en-US" dirty="0" err="1"/>
              <a:t>c’est</a:t>
            </a:r>
            <a:r>
              <a:rPr lang="en-US" dirty="0"/>
              <a:t> un visa </a:t>
            </a:r>
            <a:r>
              <a:rPr lang="en-US" dirty="0" err="1"/>
              <a:t>à</a:t>
            </a:r>
            <a:r>
              <a:rPr lang="en-US" dirty="0"/>
              <a:t> entrées multiples) </a:t>
            </a:r>
            <a:r>
              <a:rPr lang="en-US" dirty="0" err="1"/>
              <a:t>à</a:t>
            </a:r>
            <a:r>
              <a:rPr lang="en-US" dirty="0"/>
              <a:t> conditions </a:t>
            </a:r>
            <a:r>
              <a:rPr lang="en-US" dirty="0" err="1"/>
              <a:t>que</a:t>
            </a:r>
            <a:r>
              <a:rPr lang="en-US" dirty="0"/>
              <a:t> le participant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averti</a:t>
            </a:r>
            <a:r>
              <a:rPr lang="en-US" dirty="0"/>
              <a:t> le sponsor.</a:t>
            </a:r>
          </a:p>
          <a:p>
            <a:pPr lvl="0"/>
            <a:r>
              <a:rPr lang="en-US" dirty="0"/>
              <a:t>De </a:t>
            </a:r>
            <a:r>
              <a:rPr lang="en-US" dirty="0" err="1"/>
              <a:t>rester</a:t>
            </a:r>
            <a:r>
              <a:rPr lang="en-US" dirty="0"/>
              <a:t> 30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supplémentaires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territoire</a:t>
            </a:r>
            <a:r>
              <a:rPr lang="en-US" dirty="0"/>
              <a:t> après </a:t>
            </a:r>
            <a:r>
              <a:rPr lang="en-US" dirty="0" err="1"/>
              <a:t>l’expiration</a:t>
            </a:r>
            <a:r>
              <a:rPr lang="en-US" dirty="0"/>
              <a:t> du DS-2019 en </a:t>
            </a:r>
            <a:r>
              <a:rPr lang="en-US" dirty="0" err="1"/>
              <a:t>tant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touriste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2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J1,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Pour plus de </a:t>
            </a:r>
            <a:r>
              <a:rPr lang="en-US" dirty="0" err="1"/>
              <a:t>détails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les </a:t>
            </a:r>
            <a:r>
              <a:rPr lang="en-US" dirty="0" err="1"/>
              <a:t>spécificités</a:t>
            </a:r>
            <a:r>
              <a:rPr lang="en-US" dirty="0"/>
              <a:t> du visa et </a:t>
            </a:r>
            <a:r>
              <a:rPr lang="en-US" dirty="0" err="1"/>
              <a:t>sur</a:t>
            </a:r>
            <a:r>
              <a:rPr lang="en-US" dirty="0"/>
              <a:t> les documents </a:t>
            </a:r>
            <a:r>
              <a:rPr lang="en-US" dirty="0" err="1"/>
              <a:t>demandés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lire les </a:t>
            </a:r>
            <a:r>
              <a:rPr lang="en-US" dirty="0" err="1"/>
              <a:t>détails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site internet de </a:t>
            </a:r>
            <a:r>
              <a:rPr lang="en-US" dirty="0" err="1"/>
              <a:t>l’</a:t>
            </a:r>
            <a:r>
              <a:rPr lang="en-US" dirty="0" err="1">
                <a:hlinkClick r:id="rId2"/>
              </a:rPr>
              <a:t>ambassade</a:t>
            </a:r>
            <a:r>
              <a:rPr lang="en-US" dirty="0">
                <a:hlinkClick r:id="rId2"/>
              </a:rPr>
              <a:t> des États-Unis</a:t>
            </a:r>
            <a:r>
              <a:rPr lang="en-US" dirty="0"/>
              <a:t>.</a:t>
            </a:r>
          </a:p>
          <a:p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d’obtenir</a:t>
            </a:r>
            <a:r>
              <a:rPr lang="en-US" dirty="0"/>
              <a:t> le visa J-1 </a:t>
            </a:r>
            <a:r>
              <a:rPr lang="en-US" dirty="0" err="1"/>
              <a:t>auprès</a:t>
            </a:r>
            <a:r>
              <a:rPr lang="en-US" dirty="0"/>
              <a:t> de </a:t>
            </a:r>
            <a:r>
              <a:rPr lang="en-US" dirty="0" err="1"/>
              <a:t>l’ambassade</a:t>
            </a:r>
            <a:r>
              <a:rPr lang="en-US" dirty="0"/>
              <a:t> des </a:t>
            </a:r>
            <a:r>
              <a:rPr lang="en-US" dirty="0" err="1"/>
              <a:t>États-Unis</a:t>
            </a:r>
            <a:r>
              <a:rPr lang="en-US" dirty="0"/>
              <a:t>, les </a:t>
            </a:r>
            <a:r>
              <a:rPr lang="en-US" dirty="0" err="1"/>
              <a:t>autorités</a:t>
            </a:r>
            <a:r>
              <a:rPr lang="en-US" dirty="0"/>
              <a:t> </a:t>
            </a:r>
            <a:r>
              <a:rPr lang="en-US" dirty="0" err="1"/>
              <a:t>vont</a:t>
            </a:r>
            <a:r>
              <a:rPr lang="en-US" dirty="0"/>
              <a:t> </a:t>
            </a:r>
            <a:r>
              <a:rPr lang="en-US" dirty="0" err="1"/>
              <a:t>exiger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part un </a:t>
            </a:r>
            <a:r>
              <a:rPr lang="en-US" dirty="0" err="1"/>
              <a:t>formulaire</a:t>
            </a:r>
            <a:r>
              <a:rPr lang="en-US" dirty="0"/>
              <a:t> </a:t>
            </a:r>
            <a:r>
              <a:rPr lang="en-US" dirty="0">
                <a:hlinkClick r:id="rId3" tooltip="Le formulaire DS-2019"/>
              </a:rPr>
              <a:t>DS-2019</a:t>
            </a:r>
            <a:r>
              <a:rPr lang="en-US" dirty="0"/>
              <a:t> </a:t>
            </a:r>
            <a:r>
              <a:rPr lang="en-US" dirty="0" err="1"/>
              <a:t>délivré</a:t>
            </a:r>
            <a:r>
              <a:rPr lang="en-US" dirty="0"/>
              <a:t> par un </a:t>
            </a:r>
            <a:r>
              <a:rPr lang="en-US" dirty="0">
                <a:hlinkClick r:id="rId4" tooltip="Notre sponsor"/>
              </a:rPr>
              <a:t>sponsor agréé</a:t>
            </a:r>
            <a:r>
              <a:rPr lang="en-US" dirty="0"/>
              <a:t>,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reçu</a:t>
            </a:r>
            <a:r>
              <a:rPr lang="en-US" dirty="0"/>
              <a:t> du </a:t>
            </a:r>
            <a:r>
              <a:rPr lang="en-US" dirty="0" err="1"/>
              <a:t>paiement</a:t>
            </a:r>
            <a:r>
              <a:rPr lang="en-US" dirty="0"/>
              <a:t> de la </a:t>
            </a:r>
            <a:r>
              <a:rPr lang="en-US" dirty="0" err="1"/>
              <a:t>taxe</a:t>
            </a:r>
            <a:r>
              <a:rPr lang="en-US" dirty="0"/>
              <a:t> </a:t>
            </a:r>
            <a:r>
              <a:rPr lang="en-US" dirty="0">
                <a:hlinkClick r:id="rId5" tooltip="SEVIS"/>
              </a:rPr>
              <a:t>SEVIS</a:t>
            </a:r>
            <a:r>
              <a:rPr lang="en-US" dirty="0"/>
              <a:t> 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smtClean="0">
                <a:hlinkClick r:id="rId6" tooltip="Assurance Médicale"/>
              </a:rPr>
              <a:t>couverture </a:t>
            </a:r>
            <a:r>
              <a:rPr lang="en-US" dirty="0">
                <a:hlinkClick r:id="rId6" tooltip="Assurance Médicale"/>
              </a:rPr>
              <a:t>médicale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29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J1, USA</a:t>
            </a:r>
            <a:endParaRPr lang="en-US" dirty="0"/>
          </a:p>
        </p:txBody>
      </p:sp>
      <p:pic>
        <p:nvPicPr>
          <p:cNvPr id="4" name="Espace réservé du contenu 3" descr="Screen Shot 2017-03-08 at 15.24.3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0" b="7610"/>
          <a:stretch>
            <a:fillRect/>
          </a:stretch>
        </p:blipFill>
        <p:spPr>
          <a:xfrm>
            <a:off x="956900" y="1591770"/>
            <a:ext cx="7103368" cy="413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24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http://www.americawelcome.com/visa-j1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http://french.france.usembassy.gov/niv/echanges-</a:t>
            </a:r>
            <a:r>
              <a:rPr lang="en-US" dirty="0" smtClean="0">
                <a:hlinkClick r:id="rId3"/>
              </a:rPr>
              <a:t>formations.html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http://photos.state.gov/libraries/france/5/visafr/niv-etudiants-</a:t>
            </a:r>
            <a:r>
              <a:rPr lang="en-US" dirty="0" smtClean="0">
                <a:hlinkClick r:id="rId4"/>
              </a:rPr>
              <a:t>agents.pdf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Permis</a:t>
            </a:r>
            <a:r>
              <a:rPr lang="en-US" dirty="0" smtClean="0"/>
              <a:t> </a:t>
            </a:r>
            <a:r>
              <a:rPr lang="en-US" dirty="0" err="1" smtClean="0"/>
              <a:t>vacances</a:t>
            </a:r>
            <a:r>
              <a:rPr lang="en-US" dirty="0" smtClean="0"/>
              <a:t> travail</a:t>
            </a:r>
          </a:p>
          <a:p>
            <a:r>
              <a:rPr lang="en-US" dirty="0" smtClean="0"/>
              <a:t>Visa qui </a:t>
            </a:r>
            <a:r>
              <a:rPr lang="en-US" dirty="0" err="1" smtClean="0"/>
              <a:t>permet</a:t>
            </a:r>
            <a:r>
              <a:rPr lang="en-US" dirty="0" smtClean="0"/>
              <a:t> de voyager et de </a:t>
            </a:r>
            <a:r>
              <a:rPr lang="en-US" dirty="0" err="1" smtClean="0"/>
              <a:t>travailler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Accords </a:t>
            </a:r>
            <a:r>
              <a:rPr lang="en-US" dirty="0" err="1" smtClean="0"/>
              <a:t>billatéraux</a:t>
            </a:r>
            <a:r>
              <a:rPr lang="en-US" dirty="0" smtClean="0"/>
              <a:t> entre la France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de </a:t>
            </a:r>
            <a:r>
              <a:rPr lang="en-US" dirty="0" err="1" smtClean="0"/>
              <a:t>nationalité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>) et 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pays</a:t>
            </a:r>
          </a:p>
          <a:p>
            <a:pPr lvl="1"/>
            <a:r>
              <a:rPr lang="en-US" dirty="0" smtClean="0"/>
              <a:t>Argentine, </a:t>
            </a:r>
            <a:r>
              <a:rPr lang="en-US" dirty="0" smtClean="0"/>
              <a:t>Chili, </a:t>
            </a:r>
            <a:r>
              <a:rPr lang="en-US" dirty="0" err="1" smtClean="0"/>
              <a:t>Colombie</a:t>
            </a:r>
            <a:r>
              <a:rPr lang="en-US" dirty="0" smtClean="0"/>
              <a:t>, </a:t>
            </a:r>
            <a:r>
              <a:rPr lang="en-US" dirty="0" err="1" smtClean="0"/>
              <a:t>Mexique</a:t>
            </a:r>
            <a:r>
              <a:rPr lang="en-US" dirty="0" smtClean="0"/>
              <a:t>, Uruguay</a:t>
            </a:r>
            <a:endParaRPr lang="en-US" dirty="0" smtClean="0"/>
          </a:p>
          <a:p>
            <a:pPr lvl="1"/>
            <a:r>
              <a:rPr lang="en-US" dirty="0" err="1" smtClean="0"/>
              <a:t>Australie</a:t>
            </a:r>
            <a:r>
              <a:rPr lang="en-US" dirty="0" smtClean="0"/>
              <a:t>, Canada, NZ</a:t>
            </a:r>
          </a:p>
          <a:p>
            <a:pPr lvl="1"/>
            <a:r>
              <a:rPr lang="en-US" dirty="0" err="1" smtClean="0"/>
              <a:t>Russie</a:t>
            </a:r>
            <a:endParaRPr lang="en-US" dirty="0" smtClean="0"/>
          </a:p>
          <a:p>
            <a:pPr lvl="1"/>
            <a:r>
              <a:rPr lang="en-US" dirty="0" err="1" smtClean="0"/>
              <a:t>Japon</a:t>
            </a:r>
            <a:r>
              <a:rPr lang="en-US" dirty="0" smtClean="0"/>
              <a:t>, </a:t>
            </a:r>
            <a:r>
              <a:rPr lang="en-US" dirty="0" err="1" smtClean="0"/>
              <a:t>Corée</a:t>
            </a:r>
            <a:r>
              <a:rPr lang="en-US" dirty="0" smtClean="0"/>
              <a:t> du </a:t>
            </a:r>
            <a:r>
              <a:rPr lang="en-US" dirty="0" err="1" smtClean="0"/>
              <a:t>sud</a:t>
            </a:r>
            <a:r>
              <a:rPr lang="en-US" dirty="0" smtClean="0"/>
              <a:t>, Hong-</a:t>
            </a:r>
            <a:r>
              <a:rPr lang="en-US" dirty="0" smtClean="0"/>
              <a:t>Kong, Taiwan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6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Australie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– 30 </a:t>
            </a:r>
            <a:r>
              <a:rPr lang="en-US" dirty="0" err="1" smtClean="0"/>
              <a:t>ans</a:t>
            </a:r>
            <a:endParaRPr lang="en-US" dirty="0" smtClean="0"/>
          </a:p>
          <a:p>
            <a:r>
              <a:rPr lang="en-US" dirty="0" smtClean="0"/>
              <a:t>Disposer de $AU 5000 (€3300)</a:t>
            </a:r>
          </a:p>
          <a:p>
            <a:r>
              <a:rPr lang="en-US" dirty="0" smtClean="0"/>
              <a:t>Pas de </a:t>
            </a:r>
            <a:r>
              <a:rPr lang="en-US" dirty="0" err="1" smtClean="0"/>
              <a:t>limite</a:t>
            </a:r>
            <a:r>
              <a:rPr lang="en-US" dirty="0" smtClean="0"/>
              <a:t> de places</a:t>
            </a:r>
          </a:p>
          <a:p>
            <a:r>
              <a:rPr lang="en-US" dirty="0" err="1" smtClean="0"/>
              <a:t>Possibilité</a:t>
            </a:r>
            <a:r>
              <a:rPr lang="en-US" dirty="0" smtClean="0"/>
              <a:t> de faire un 2ème PVT </a:t>
            </a:r>
            <a:r>
              <a:rPr lang="en-US" dirty="0" err="1" smtClean="0"/>
              <a:t>si</a:t>
            </a:r>
            <a:r>
              <a:rPr lang="en-US" dirty="0" smtClean="0"/>
              <a:t> 88J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ferme</a:t>
            </a:r>
            <a:r>
              <a:rPr lang="en-US" dirty="0" smtClean="0"/>
              <a:t> (pas de </a:t>
            </a:r>
            <a:r>
              <a:rPr lang="en-US" dirty="0" err="1" smtClean="0"/>
              <a:t>délai</a:t>
            </a:r>
            <a:r>
              <a:rPr lang="en-US" dirty="0" smtClean="0"/>
              <a:t> </a:t>
            </a:r>
            <a:r>
              <a:rPr lang="en-US" dirty="0" err="1" smtClean="0"/>
              <a:t>imposé</a:t>
            </a:r>
            <a:r>
              <a:rPr lang="en-US" dirty="0" smtClean="0"/>
              <a:t> entre les 2 PVT)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1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EIC Experience </a:t>
            </a:r>
            <a:r>
              <a:rPr lang="en-US" dirty="0" err="1" smtClean="0"/>
              <a:t>Internationale</a:t>
            </a:r>
            <a:r>
              <a:rPr lang="en-US" dirty="0" smtClean="0"/>
              <a:t> Canada </a:t>
            </a:r>
            <a:r>
              <a:rPr lang="en-US" dirty="0" err="1" smtClean="0"/>
              <a:t>regroupe</a:t>
            </a:r>
            <a:r>
              <a:rPr lang="en-US" dirty="0" smtClean="0"/>
              <a:t> 3 </a:t>
            </a:r>
            <a:r>
              <a:rPr lang="en-US" dirty="0" err="1" smtClean="0"/>
              <a:t>programmes</a:t>
            </a:r>
            <a:r>
              <a:rPr lang="en-US" dirty="0" smtClean="0"/>
              <a:t> (PVT, Stage Coop international et VIE,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professionnels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système</a:t>
            </a:r>
            <a:r>
              <a:rPr lang="en-US" dirty="0" smtClean="0"/>
              <a:t> change </a:t>
            </a:r>
            <a:r>
              <a:rPr lang="en-US" dirty="0" err="1" smtClean="0"/>
              <a:t>régulièrement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sélection</a:t>
            </a:r>
            <a:r>
              <a:rPr lang="en-US" dirty="0" smtClean="0"/>
              <a:t> se fait par </a:t>
            </a:r>
            <a:r>
              <a:rPr lang="en-US" dirty="0" err="1" smtClean="0"/>
              <a:t>tirage</a:t>
            </a:r>
            <a:r>
              <a:rPr lang="en-US" dirty="0" smtClean="0"/>
              <a:t> au sort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quota 2018 </a:t>
            </a:r>
            <a:r>
              <a:rPr lang="en-US" dirty="0" err="1" smtClean="0"/>
              <a:t>est</a:t>
            </a:r>
            <a:r>
              <a:rPr lang="en-US" dirty="0" smtClean="0"/>
              <a:t> de 6500 places.</a:t>
            </a:r>
          </a:p>
          <a:p>
            <a:r>
              <a:rPr lang="en-US" dirty="0" err="1" smtClean="0"/>
              <a:t>Commencez</a:t>
            </a:r>
            <a:r>
              <a:rPr lang="en-US" dirty="0" smtClean="0"/>
              <a:t> par </a:t>
            </a:r>
            <a:r>
              <a:rPr lang="en-US" dirty="0" err="1" smtClean="0"/>
              <a:t>créer</a:t>
            </a:r>
            <a:r>
              <a:rPr lang="en-US" dirty="0" smtClean="0"/>
              <a:t> un </a:t>
            </a:r>
            <a:r>
              <a:rPr lang="en-US" dirty="0" err="1" smtClean="0"/>
              <a:t>compte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site de </a:t>
            </a:r>
            <a:r>
              <a:rPr lang="en-US" dirty="0" err="1" smtClean="0"/>
              <a:t>l’immigration</a:t>
            </a:r>
            <a:r>
              <a:rPr lang="en-US" dirty="0" smtClean="0"/>
              <a:t> </a:t>
            </a:r>
            <a:r>
              <a:rPr lang="en-US" dirty="0" err="1" smtClean="0"/>
              <a:t>canadienne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choisissez</a:t>
            </a:r>
            <a:r>
              <a:rPr lang="en-US" dirty="0" smtClean="0"/>
              <a:t> EIC </a:t>
            </a:r>
            <a:r>
              <a:rPr lang="mr-IN" dirty="0" smtClean="0"/>
              <a:t>–</a:t>
            </a:r>
            <a:r>
              <a:rPr lang="en-US" dirty="0" smtClean="0"/>
              <a:t> voyager et </a:t>
            </a:r>
            <a:r>
              <a:rPr lang="en-US" dirty="0" err="1" smtClean="0"/>
              <a:t>travailler</a:t>
            </a:r>
            <a:r>
              <a:rPr lang="en-US" dirty="0" smtClean="0"/>
              <a:t> au Canada)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8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Nouvelle-</a:t>
            </a:r>
            <a:r>
              <a:rPr lang="en-US" dirty="0" err="1" smtClean="0"/>
              <a:t>Zélande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18-30 </a:t>
            </a:r>
            <a:r>
              <a:rPr lang="en-US" dirty="0" err="1" smtClean="0"/>
              <a:t>ans</a:t>
            </a:r>
            <a:endParaRPr lang="en-US" dirty="0" smtClean="0"/>
          </a:p>
          <a:p>
            <a:r>
              <a:rPr lang="en-US" dirty="0" smtClean="0"/>
              <a:t>Disposer de $NZ 4200 (€2600)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seule</a:t>
            </a:r>
            <a:r>
              <a:rPr lang="en-US" dirty="0" smtClean="0"/>
              <a:t> participation possible</a:t>
            </a:r>
          </a:p>
          <a:p>
            <a:r>
              <a:rPr lang="en-US" dirty="0" smtClean="0"/>
              <a:t>Assurance </a:t>
            </a:r>
            <a:r>
              <a:rPr lang="en-US" dirty="0" err="1" smtClean="0"/>
              <a:t>maladie</a:t>
            </a:r>
            <a:r>
              <a:rPr lang="en-US" dirty="0" smtClean="0"/>
              <a:t>, </a:t>
            </a:r>
            <a:r>
              <a:rPr lang="en-US" dirty="0" err="1" smtClean="0"/>
              <a:t>hospitalisation</a:t>
            </a:r>
            <a:r>
              <a:rPr lang="en-US" dirty="0" smtClean="0"/>
              <a:t>, </a:t>
            </a:r>
            <a:r>
              <a:rPr lang="en-US" dirty="0" err="1" smtClean="0"/>
              <a:t>rapatriement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endParaRPr lang="en-US" dirty="0" smtClean="0"/>
          </a:p>
          <a:p>
            <a:r>
              <a:rPr lang="en-US" dirty="0" smtClean="0"/>
              <a:t>Pas de quota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Argentine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de </a:t>
            </a:r>
            <a:r>
              <a:rPr lang="en-US" dirty="0" smtClean="0"/>
              <a:t>€2500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err="1" smtClean="0"/>
              <a:t>maternité</a:t>
            </a:r>
            <a:r>
              <a:rPr lang="en-US" dirty="0" smtClean="0"/>
              <a:t>, </a:t>
            </a:r>
            <a:r>
              <a:rPr lang="en-US" dirty="0" err="1"/>
              <a:t>hospitalisation</a:t>
            </a:r>
            <a:r>
              <a:rPr lang="en-US" dirty="0"/>
              <a:t>, </a:t>
            </a:r>
            <a:r>
              <a:rPr lang="en-US" dirty="0" err="1"/>
              <a:t>rapatriement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r>
              <a:rPr lang="en-US" dirty="0" smtClean="0"/>
              <a:t>Quota </a:t>
            </a:r>
            <a:r>
              <a:rPr lang="en-US" dirty="0" err="1" smtClean="0"/>
              <a:t>suffisant</a:t>
            </a:r>
            <a:r>
              <a:rPr lang="en-US" dirty="0" smtClean="0"/>
              <a:t> (800 en 2017)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de </a:t>
            </a:r>
            <a:r>
              <a:rPr lang="en-US" dirty="0" smtClean="0"/>
              <a:t>€3100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 smtClean="0"/>
              <a:t>Pas </a:t>
            </a:r>
            <a:r>
              <a:rPr lang="en-US" dirty="0" err="1" smtClean="0"/>
              <a:t>d’assurance</a:t>
            </a:r>
            <a:r>
              <a:rPr lang="en-US" dirty="0" smtClean="0"/>
              <a:t> </a:t>
            </a:r>
            <a:r>
              <a:rPr lang="en-US" dirty="0" err="1" smtClean="0"/>
              <a:t>obligatoire</a:t>
            </a:r>
            <a:endParaRPr lang="en-US" dirty="0"/>
          </a:p>
          <a:p>
            <a:r>
              <a:rPr lang="en-US" dirty="0" smtClean="0"/>
              <a:t>Quota </a:t>
            </a:r>
            <a:r>
              <a:rPr lang="en-US" dirty="0" err="1" smtClean="0"/>
              <a:t>suffisant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0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Corée</a:t>
            </a:r>
            <a:r>
              <a:rPr lang="en-US" dirty="0" smtClean="0"/>
              <a:t> du </a:t>
            </a:r>
            <a:r>
              <a:rPr lang="en-US" dirty="0" err="1" smtClean="0"/>
              <a:t>Sud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18-30 </a:t>
            </a:r>
            <a:r>
              <a:rPr lang="en-US" dirty="0" err="1"/>
              <a:t>ans</a:t>
            </a:r>
            <a:endParaRPr lang="en-US" dirty="0"/>
          </a:p>
          <a:p>
            <a:r>
              <a:rPr lang="en-US" dirty="0"/>
              <a:t>Disposer de </a:t>
            </a:r>
            <a:r>
              <a:rPr lang="en-US" dirty="0" smtClean="0"/>
              <a:t>€2500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seule</a:t>
            </a:r>
            <a:r>
              <a:rPr lang="en-US" dirty="0"/>
              <a:t> participation possible</a:t>
            </a:r>
          </a:p>
          <a:p>
            <a:r>
              <a:rPr lang="en-US" dirty="0"/>
              <a:t>Assurance </a:t>
            </a:r>
            <a:r>
              <a:rPr lang="en-US" dirty="0" err="1"/>
              <a:t>maladie</a:t>
            </a:r>
            <a:r>
              <a:rPr lang="en-US" dirty="0"/>
              <a:t>, </a:t>
            </a:r>
            <a:r>
              <a:rPr lang="en-US" dirty="0" err="1"/>
              <a:t>hospitalisation</a:t>
            </a:r>
            <a:r>
              <a:rPr lang="en-US" dirty="0"/>
              <a:t>, </a:t>
            </a:r>
            <a:r>
              <a:rPr lang="en-US" dirty="0" err="1"/>
              <a:t>rapatriement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r>
              <a:rPr lang="en-US" dirty="0" smtClean="0"/>
              <a:t>Quota </a:t>
            </a:r>
            <a:r>
              <a:rPr lang="en-US" dirty="0" err="1" smtClean="0"/>
              <a:t>suffisant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34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128</TotalTime>
  <Words>819</Words>
  <Application>Microsoft Macintosh PowerPoint</Application>
  <PresentationFormat>Présentation à l'écran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Pushpin</vt:lpstr>
      <vt:lpstr>Partir à l’étranger</vt:lpstr>
      <vt:lpstr>Partir…</vt:lpstr>
      <vt:lpstr>PVT</vt:lpstr>
      <vt:lpstr>Australie</vt:lpstr>
      <vt:lpstr>Canada</vt:lpstr>
      <vt:lpstr>Nouvelle-Zélande</vt:lpstr>
      <vt:lpstr>Argentine</vt:lpstr>
      <vt:lpstr>Japon</vt:lpstr>
      <vt:lpstr>Corée du Sud</vt:lpstr>
      <vt:lpstr>Taiwan</vt:lpstr>
      <vt:lpstr>Hong-Kong</vt:lpstr>
      <vt:lpstr>Chili</vt:lpstr>
      <vt:lpstr>Colombie, Brésil, Mexique, Uruguay</vt:lpstr>
      <vt:lpstr>Russie</vt:lpstr>
      <vt:lpstr>VIE</vt:lpstr>
      <vt:lpstr>Au Pair aux USA</vt:lpstr>
      <vt:lpstr>Au pair USA</vt:lpstr>
      <vt:lpstr>Au Pair USA</vt:lpstr>
      <vt:lpstr>Au Pair USA</vt:lpstr>
      <vt:lpstr>ERASMUS PLUS</vt:lpstr>
      <vt:lpstr>Etudes</vt:lpstr>
      <vt:lpstr>Travailler en Europe</vt:lpstr>
      <vt:lpstr>Travailler au Canada</vt:lpstr>
      <vt:lpstr>Travailler aux USA, visa J1</vt:lpstr>
      <vt:lpstr>J1, USA</vt:lpstr>
      <vt:lpstr>J1, USA</vt:lpstr>
      <vt:lpstr>Useful links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Partir à l’étranger</dc:title>
  <dc:creator>karine roudiere</dc:creator>
  <cp:lastModifiedBy>karine roudiere</cp:lastModifiedBy>
  <cp:revision>34</cp:revision>
  <dcterms:created xsi:type="dcterms:W3CDTF">2016-01-05T14:38:21Z</dcterms:created>
  <dcterms:modified xsi:type="dcterms:W3CDTF">2018-01-18T17:31:18Z</dcterms:modified>
</cp:coreProperties>
</file>